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81" r:id="rId3"/>
    <p:sldId id="285" r:id="rId4"/>
    <p:sldId id="308" r:id="rId5"/>
    <p:sldId id="284" r:id="rId6"/>
    <p:sldId id="309" r:id="rId7"/>
    <p:sldId id="288" r:id="rId8"/>
    <p:sldId id="303" r:id="rId9"/>
    <p:sldId id="294" r:id="rId10"/>
    <p:sldId id="293" r:id="rId11"/>
    <p:sldId id="295" r:id="rId12"/>
    <p:sldId id="296" r:id="rId13"/>
    <p:sldId id="298" r:id="rId14"/>
    <p:sldId id="307" r:id="rId15"/>
    <p:sldId id="29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5" d="100"/>
          <a:sy n="75" d="100"/>
        </p:scale>
        <p:origin x="-7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34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34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34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1ACF9E2-164C-4E21-8E64-8AC5D620B17A}" type="slidenum">
              <a:rPr lang="en-US"/>
              <a:pPr>
                <a:defRPr/>
              </a:pPr>
              <a:t>‹#›</a:t>
            </a:fld>
            <a:endParaRPr lang="en-US"/>
          </a:p>
        </p:txBody>
      </p:sp>
    </p:spTree>
    <p:extLst>
      <p:ext uri="{BB962C8B-B14F-4D97-AF65-F5344CB8AC3E}">
        <p14:creationId xmlns:p14="http://schemas.microsoft.com/office/powerpoint/2010/main" xmlns="" val="963446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a:p>
          </p:txBody>
        </p:sp>
        <p:sp>
          <p:nvSpPr>
            <p:cNvPr id="6" name="Arc 4"/>
            <p:cNvSpPr>
              <a:spLocks/>
            </p:cNvSpPr>
            <p:nvPr/>
          </p:nvSpPr>
          <p:spPr bwMode="auto">
            <a:xfrm>
              <a:off x="-652" y="978"/>
              <a:ext cx="4237" cy="3342"/>
            </a:xfrm>
            <a:custGeom>
              <a:avLst/>
              <a:gdLst>
                <a:gd name="T0" fmla="*/ 153 w 21600"/>
                <a:gd name="T1" fmla="*/ 0 h 21231"/>
                <a:gd name="T2" fmla="*/ 831 w 21600"/>
                <a:gd name="T3" fmla="*/ 526 h 21231"/>
                <a:gd name="T4" fmla="*/ 0 w 21600"/>
                <a:gd name="T5" fmla="*/ 526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4BA1A9EC-A619-4744-AA78-98447E20C2D2}" type="slidenum">
              <a:rPr lang="en-US"/>
              <a:pPr>
                <a:defRPr/>
              </a:pPr>
              <a:t>‹#›</a:t>
            </a:fld>
            <a:endParaRPr lang="en-US"/>
          </a:p>
        </p:txBody>
      </p:sp>
    </p:spTree>
    <p:extLst>
      <p:ext uri="{BB962C8B-B14F-4D97-AF65-F5344CB8AC3E}">
        <p14:creationId xmlns:p14="http://schemas.microsoft.com/office/powerpoint/2010/main" xmlns="" val="2311862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B8D91EE-7642-4448-8827-FA834DF1F2FC}" type="slidenum">
              <a:rPr lang="en-US"/>
              <a:pPr>
                <a:defRPr/>
              </a:pPr>
              <a:t>‹#›</a:t>
            </a:fld>
            <a:endParaRPr lang="en-US"/>
          </a:p>
        </p:txBody>
      </p:sp>
    </p:spTree>
    <p:extLst>
      <p:ext uri="{BB962C8B-B14F-4D97-AF65-F5344CB8AC3E}">
        <p14:creationId xmlns:p14="http://schemas.microsoft.com/office/powerpoint/2010/main" xmlns="" val="3797913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6D37EEB-BDD6-412D-B684-F1BD368C667A}" type="slidenum">
              <a:rPr lang="en-US"/>
              <a:pPr>
                <a:defRPr/>
              </a:pPr>
              <a:t>‹#›</a:t>
            </a:fld>
            <a:endParaRPr lang="en-US"/>
          </a:p>
        </p:txBody>
      </p:sp>
    </p:spTree>
    <p:extLst>
      <p:ext uri="{BB962C8B-B14F-4D97-AF65-F5344CB8AC3E}">
        <p14:creationId xmlns:p14="http://schemas.microsoft.com/office/powerpoint/2010/main" xmlns="" val="36227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24289B2-7B6A-46A3-AE3E-3872788EC408}" type="slidenum">
              <a:rPr lang="en-US"/>
              <a:pPr>
                <a:defRPr/>
              </a:pPr>
              <a:t>‹#›</a:t>
            </a:fld>
            <a:endParaRPr lang="en-US"/>
          </a:p>
        </p:txBody>
      </p:sp>
    </p:spTree>
    <p:extLst>
      <p:ext uri="{BB962C8B-B14F-4D97-AF65-F5344CB8AC3E}">
        <p14:creationId xmlns:p14="http://schemas.microsoft.com/office/powerpoint/2010/main" xmlns="" val="286620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257CCBC-F240-499B-A49C-4E31828BA267}" type="slidenum">
              <a:rPr lang="en-US"/>
              <a:pPr>
                <a:defRPr/>
              </a:pPr>
              <a:t>‹#›</a:t>
            </a:fld>
            <a:endParaRPr lang="en-US"/>
          </a:p>
        </p:txBody>
      </p:sp>
    </p:spTree>
    <p:extLst>
      <p:ext uri="{BB962C8B-B14F-4D97-AF65-F5344CB8AC3E}">
        <p14:creationId xmlns:p14="http://schemas.microsoft.com/office/powerpoint/2010/main" xmlns="" val="258517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33E590B-7F51-471F-A4EC-BD3C2B3511FC}" type="slidenum">
              <a:rPr lang="en-US"/>
              <a:pPr>
                <a:defRPr/>
              </a:pPr>
              <a:t>‹#›</a:t>
            </a:fld>
            <a:endParaRPr lang="en-US"/>
          </a:p>
        </p:txBody>
      </p:sp>
    </p:spTree>
    <p:extLst>
      <p:ext uri="{BB962C8B-B14F-4D97-AF65-F5344CB8AC3E}">
        <p14:creationId xmlns:p14="http://schemas.microsoft.com/office/powerpoint/2010/main" xmlns="" val="351814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D7A22ED1-A5A4-467D-B832-498F12A44725}" type="slidenum">
              <a:rPr lang="en-US"/>
              <a:pPr>
                <a:defRPr/>
              </a:pPr>
              <a:t>‹#›</a:t>
            </a:fld>
            <a:endParaRPr lang="en-US"/>
          </a:p>
        </p:txBody>
      </p:sp>
    </p:spTree>
    <p:extLst>
      <p:ext uri="{BB962C8B-B14F-4D97-AF65-F5344CB8AC3E}">
        <p14:creationId xmlns:p14="http://schemas.microsoft.com/office/powerpoint/2010/main" xmlns="" val="72577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E4BC137A-BF2E-4478-A957-6D4E99C18F48}" type="slidenum">
              <a:rPr lang="en-US"/>
              <a:pPr>
                <a:defRPr/>
              </a:pPr>
              <a:t>‹#›</a:t>
            </a:fld>
            <a:endParaRPr lang="en-US"/>
          </a:p>
        </p:txBody>
      </p:sp>
    </p:spTree>
    <p:extLst>
      <p:ext uri="{BB962C8B-B14F-4D97-AF65-F5344CB8AC3E}">
        <p14:creationId xmlns:p14="http://schemas.microsoft.com/office/powerpoint/2010/main" xmlns="" val="256904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3E2858A9-7738-4E4E-AEA4-F07AEF166606}" type="slidenum">
              <a:rPr lang="en-US"/>
              <a:pPr>
                <a:defRPr/>
              </a:pPr>
              <a:t>‹#›</a:t>
            </a:fld>
            <a:endParaRPr lang="en-US"/>
          </a:p>
        </p:txBody>
      </p:sp>
    </p:spTree>
    <p:extLst>
      <p:ext uri="{BB962C8B-B14F-4D97-AF65-F5344CB8AC3E}">
        <p14:creationId xmlns:p14="http://schemas.microsoft.com/office/powerpoint/2010/main" xmlns="" val="114707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FD79BDB-4BCE-416C-8895-73C38D2F750F}" type="slidenum">
              <a:rPr lang="en-US"/>
              <a:pPr>
                <a:defRPr/>
              </a:pPr>
              <a:t>‹#›</a:t>
            </a:fld>
            <a:endParaRPr lang="en-US"/>
          </a:p>
        </p:txBody>
      </p:sp>
    </p:spTree>
    <p:extLst>
      <p:ext uri="{BB962C8B-B14F-4D97-AF65-F5344CB8AC3E}">
        <p14:creationId xmlns:p14="http://schemas.microsoft.com/office/powerpoint/2010/main" xmlns="" val="275922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D75E918-0A24-4E2C-9C1E-1B2A68842ACA}" type="slidenum">
              <a:rPr lang="en-US"/>
              <a:pPr>
                <a:defRPr/>
              </a:pPr>
              <a:t>‹#›</a:t>
            </a:fld>
            <a:endParaRPr lang="en-US"/>
          </a:p>
        </p:txBody>
      </p:sp>
    </p:spTree>
    <p:extLst>
      <p:ext uri="{BB962C8B-B14F-4D97-AF65-F5344CB8AC3E}">
        <p14:creationId xmlns:p14="http://schemas.microsoft.com/office/powerpoint/2010/main" xmlns="" val="52828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a:p>
          </p:txBody>
        </p:sp>
        <p:sp>
          <p:nvSpPr>
            <p:cNvPr id="1033" name="Arc 4"/>
            <p:cNvSpPr>
              <a:spLocks/>
            </p:cNvSpPr>
            <p:nvPr/>
          </p:nvSpPr>
          <p:spPr bwMode="auto">
            <a:xfrm>
              <a:off x="0" y="1"/>
              <a:ext cx="5298" cy="4312"/>
            </a:xfrm>
            <a:custGeom>
              <a:avLst/>
              <a:gdLst>
                <a:gd name="T0" fmla="*/ 0 w 21600"/>
                <a:gd name="T1" fmla="*/ 0 h 21600"/>
                <a:gd name="T2" fmla="*/ 1299 w 21600"/>
                <a:gd name="T3" fmla="*/ 861 h 21600"/>
                <a:gd name="T4" fmla="*/ 0 w 21600"/>
                <a:gd name="T5" fmla="*/ 86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pPr>
              <a:defRPr/>
            </a:pPr>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pPr>
              <a:defRPr/>
            </a:pPr>
            <a:fld id="{5ADF2BD9-D758-47DD-9438-8BE7774475EE}" type="slidenum">
              <a:rPr lang="en-US"/>
              <a:pPr>
                <a:defRPr/>
              </a:pPr>
              <a:t>‹#›</a:t>
            </a:fld>
            <a:endParaRPr lang="en-US"/>
          </a:p>
        </p:txBody>
      </p:sp>
      <p:sp>
        <p:nvSpPr>
          <p:cNvPr id="1031"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533400" y="2057400"/>
            <a:ext cx="7772400" cy="1143000"/>
          </a:xfrm>
        </p:spPr>
        <p:txBody>
          <a:bodyPr/>
          <a:lstStyle/>
          <a:p>
            <a:pPr eaLnBrk="1" hangingPunct="1">
              <a:defRPr/>
            </a:pPr>
            <a:r>
              <a:rPr lang="en-GB" b="1" dirty="0" smtClean="0">
                <a:cs typeface="Times New Roman" pitchFamily="18" charset="0"/>
              </a:rPr>
              <a:t>Private Land Use Regulations and H.R. 4969</a:t>
            </a:r>
            <a:endParaRPr lang="en-US" b="1" dirty="0" smtClean="0">
              <a:cs typeface="Times New Roman" pitchFamily="18" charset="0"/>
            </a:endParaRPr>
          </a:p>
        </p:txBody>
      </p:sp>
      <p:sp>
        <p:nvSpPr>
          <p:cNvPr id="3075" name="Rectangle 3"/>
          <p:cNvSpPr>
            <a:spLocks noGrp="1" noChangeArrowheads="1"/>
          </p:cNvSpPr>
          <p:nvPr>
            <p:ph type="subTitle" idx="1"/>
          </p:nvPr>
        </p:nvSpPr>
        <p:spPr>
          <a:xfrm>
            <a:off x="1143000" y="3276600"/>
            <a:ext cx="6400800" cy="2133600"/>
          </a:xfrm>
        </p:spPr>
        <p:txBody>
          <a:bodyPr/>
          <a:lstStyle/>
          <a:p>
            <a:pPr eaLnBrk="1" hangingPunct="1"/>
            <a:endParaRPr lang="en-US" altLang="en-US" dirty="0" smtClean="0"/>
          </a:p>
          <a:p>
            <a:pPr eaLnBrk="1" hangingPunct="1"/>
            <a:r>
              <a:rPr lang="en-US" altLang="en-US" dirty="0" smtClean="0"/>
              <a:t>Chris Imlay, W3KD</a:t>
            </a:r>
          </a:p>
          <a:p>
            <a:pPr eaLnBrk="1" hangingPunct="1"/>
            <a:r>
              <a:rPr lang="en-US" altLang="en-US" dirty="0" smtClean="0"/>
              <a:t>ARRL General Counsel</a:t>
            </a:r>
          </a:p>
          <a:p>
            <a:pPr eaLnBrk="1" hangingPunct="1"/>
            <a:r>
              <a:rPr lang="en-US" altLang="en-US" dirty="0" smtClean="0"/>
              <a:t>Webinar, August 14,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sz="2800" dirty="0" smtClean="0"/>
              <a:t>Some Scary Statistics</a:t>
            </a:r>
          </a:p>
        </p:txBody>
      </p:sp>
      <p:sp>
        <p:nvSpPr>
          <p:cNvPr id="17411" name="Rectangle 3"/>
          <p:cNvSpPr>
            <a:spLocks noGrp="1" noChangeArrowheads="1"/>
          </p:cNvSpPr>
          <p:nvPr>
            <p:ph type="body" idx="1"/>
          </p:nvPr>
        </p:nvSpPr>
        <p:spPr/>
        <p:txBody>
          <a:bodyPr/>
          <a:lstStyle/>
          <a:p>
            <a:pPr eaLnBrk="1" hangingPunct="1"/>
            <a:r>
              <a:rPr lang="en-US" altLang="en-US" sz="1800" smtClean="0"/>
              <a:t>As of 1998, one out of eight Americans lived in private common-interest communities (commonly referred to as “CICs”). These include Planned Unit Developments (PUDs), Master Planned Communities, condominiums, cooperatives, gated communities, and any community with a community or homeowners’ association. What all CICs have in common is that they are regulated by private land use regulations.</a:t>
            </a:r>
          </a:p>
          <a:p>
            <a:pPr eaLnBrk="1" hangingPunct="1"/>
            <a:r>
              <a:rPr lang="en-US" altLang="en-US" sz="1800" smtClean="0"/>
              <a:t>A 1999 Gallup Organization’s survey of community association homeowner satisfaction led CAI in 2005 to conclude that “more than four in five housing starts during the past 5 to 8 years have been built as part of an association-governed community.” </a:t>
            </a:r>
          </a:p>
          <a:p>
            <a:pPr eaLnBrk="1" hangingPunct="1"/>
            <a:r>
              <a:rPr lang="en-US" altLang="en-US" sz="1800" smtClean="0"/>
              <a:t>CICs now include </a:t>
            </a:r>
            <a:r>
              <a:rPr lang="en-US" altLang="en-US" sz="1800" i="1" smtClean="0"/>
              <a:t>entire cities</a:t>
            </a:r>
            <a:r>
              <a:rPr lang="en-US" altLang="en-US" sz="1800" smtClean="0"/>
              <a:t> with all of the attributes of a public city, including business districts. An example is Reston, Virginia: over 74,000 acres; population of over 35,000; 12,500 residential units; more than 500 businesses.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sz="2800" dirty="0" smtClean="0"/>
              <a:t>Exponential Increases in Private Land Use Regulations</a:t>
            </a:r>
          </a:p>
        </p:txBody>
      </p:sp>
      <p:sp>
        <p:nvSpPr>
          <p:cNvPr id="18435" name="Rectangle 3"/>
          <p:cNvSpPr>
            <a:spLocks noGrp="1" noChangeArrowheads="1"/>
          </p:cNvSpPr>
          <p:nvPr>
            <p:ph type="body" idx="1"/>
          </p:nvPr>
        </p:nvSpPr>
        <p:spPr/>
        <p:txBody>
          <a:bodyPr/>
          <a:lstStyle/>
          <a:p>
            <a:pPr marL="0" indent="0" eaLnBrk="1" hangingPunct="1">
              <a:buFont typeface="Wingdings" pitchFamily="2" charset="2"/>
              <a:buNone/>
            </a:pPr>
            <a:r>
              <a:rPr lang="en-US" altLang="en-US" sz="1600" dirty="0" smtClean="0"/>
              <a:t>CICs in the United States (i.e. association-governed communities, housing units and residents over time):  </a:t>
            </a:r>
          </a:p>
          <a:p>
            <a:pPr marL="0" indent="0" eaLnBrk="1" hangingPunct="1">
              <a:buFont typeface="Wingdings" pitchFamily="2" charset="2"/>
              <a:buNone/>
            </a:pPr>
            <a:endParaRPr lang="en-US" altLang="en-US" sz="1600" dirty="0" smtClean="0"/>
          </a:p>
          <a:p>
            <a:pPr marL="0" indent="0" eaLnBrk="1" hangingPunct="1">
              <a:buFont typeface="Wingdings" pitchFamily="2" charset="2"/>
              <a:buNone/>
            </a:pPr>
            <a:r>
              <a:rPr lang="en-US" altLang="en-US" sz="1600" dirty="0" smtClean="0"/>
              <a:t>Year	 	Communities 	Housing Units	 	Residents</a:t>
            </a:r>
          </a:p>
          <a:p>
            <a:pPr marL="0" indent="0" eaLnBrk="1" hangingPunct="1">
              <a:buFont typeface="Wingdings" pitchFamily="2" charset="2"/>
              <a:buNone/>
            </a:pPr>
            <a:r>
              <a:rPr lang="en-US" altLang="en-US" sz="1600" dirty="0" smtClean="0"/>
              <a:t>1970	 	10,000	 	701,000	 		2.1 million</a:t>
            </a:r>
          </a:p>
          <a:p>
            <a:pPr marL="0" indent="0" eaLnBrk="1" hangingPunct="1">
              <a:buFont typeface="Wingdings" pitchFamily="2" charset="2"/>
              <a:buNone/>
            </a:pPr>
            <a:r>
              <a:rPr lang="en-US" altLang="en-US" sz="1600" dirty="0" smtClean="0"/>
              <a:t>1980	 	36,000	 	3.6 million	 		9.6 million</a:t>
            </a:r>
          </a:p>
          <a:p>
            <a:pPr marL="0" indent="0" eaLnBrk="1" hangingPunct="1">
              <a:buFont typeface="Wingdings" pitchFamily="2" charset="2"/>
              <a:buNone/>
            </a:pPr>
            <a:r>
              <a:rPr lang="en-US" altLang="en-US" sz="1600" dirty="0" smtClean="0"/>
              <a:t>1990	 	130,000	 	11.6 million	 	29.6 million</a:t>
            </a:r>
          </a:p>
          <a:p>
            <a:pPr marL="0" indent="0" eaLnBrk="1" hangingPunct="1">
              <a:buFont typeface="Wingdings" pitchFamily="2" charset="2"/>
              <a:buNone/>
            </a:pPr>
            <a:r>
              <a:rPr lang="en-US" altLang="en-US" sz="1600" dirty="0" smtClean="0"/>
              <a:t>2000	 	222,500	 	17.8 million	 	45.2 million</a:t>
            </a:r>
          </a:p>
          <a:p>
            <a:pPr marL="0" indent="0" eaLnBrk="1" hangingPunct="1">
              <a:buFont typeface="Wingdings" pitchFamily="2" charset="2"/>
              <a:buNone/>
            </a:pPr>
            <a:r>
              <a:rPr lang="en-US" altLang="en-US" sz="1600" dirty="0" smtClean="0"/>
              <a:t>2002	 	240,000	 	19.2 million	 	48.0 million</a:t>
            </a:r>
          </a:p>
          <a:p>
            <a:pPr marL="0" indent="0" eaLnBrk="1" hangingPunct="1">
              <a:buFont typeface="Wingdings" pitchFamily="2" charset="2"/>
              <a:buNone/>
            </a:pPr>
            <a:r>
              <a:rPr lang="en-US" altLang="en-US" sz="1600" dirty="0" smtClean="0"/>
              <a:t>2004	 	260,000	 	20.8 million	 	51.8 million</a:t>
            </a:r>
          </a:p>
          <a:p>
            <a:pPr marL="0" indent="0" eaLnBrk="1" hangingPunct="1">
              <a:buFont typeface="Wingdings" pitchFamily="2" charset="2"/>
              <a:buNone/>
            </a:pPr>
            <a:r>
              <a:rPr lang="en-US" altLang="en-US" sz="1600" dirty="0" smtClean="0"/>
              <a:t>2006	 	286,000	 	23.1 million	 	57.0 million</a:t>
            </a:r>
          </a:p>
          <a:p>
            <a:pPr marL="0" indent="0" eaLnBrk="1" hangingPunct="1">
              <a:buFont typeface="Wingdings" pitchFamily="2" charset="2"/>
              <a:buNone/>
            </a:pPr>
            <a:r>
              <a:rPr lang="en-US" altLang="en-US" sz="1600" dirty="0" smtClean="0"/>
              <a:t>2008	 	300,800	 	24.1 million	 	59.5 million</a:t>
            </a:r>
          </a:p>
          <a:p>
            <a:pPr marL="0" indent="0" eaLnBrk="1" hangingPunct="1">
              <a:buFont typeface="Wingdings" pitchFamily="2" charset="2"/>
              <a:buNone/>
            </a:pPr>
            <a:r>
              <a:rPr lang="en-US" altLang="en-US" sz="1600" dirty="0" smtClean="0"/>
              <a:t>2010	 	309,600	 	24.8 million	 	62.0 million</a:t>
            </a:r>
          </a:p>
          <a:p>
            <a:pPr marL="0" indent="0" eaLnBrk="1" hangingPunct="1">
              <a:buFont typeface="Wingdings" pitchFamily="2" charset="2"/>
              <a:buNone/>
            </a:pPr>
            <a:r>
              <a:rPr lang="en-US" altLang="en-US" sz="1600" dirty="0" smtClean="0"/>
              <a:t>2011		314,200		25.1 million		62.3 million</a:t>
            </a:r>
          </a:p>
          <a:p>
            <a:pPr marL="0" indent="0" eaLnBrk="1" hangingPunct="1">
              <a:buFont typeface="Wingdings" pitchFamily="2" charset="2"/>
              <a:buNone/>
            </a:pPr>
            <a:endParaRPr lang="en-US" altLang="en-US"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2800" dirty="0" smtClean="0"/>
              <a:t>Types of CC&amp;R Antenna Restrictions</a:t>
            </a:r>
          </a:p>
        </p:txBody>
      </p:sp>
      <p:sp>
        <p:nvSpPr>
          <p:cNvPr id="20483" name="Rectangle 3"/>
          <p:cNvSpPr>
            <a:spLocks noGrp="1" noChangeArrowheads="1"/>
          </p:cNvSpPr>
          <p:nvPr>
            <p:ph type="body" idx="1"/>
          </p:nvPr>
        </p:nvSpPr>
        <p:spPr/>
        <p:txBody>
          <a:bodyPr/>
          <a:lstStyle/>
          <a:p>
            <a:pPr eaLnBrk="1" hangingPunct="1"/>
            <a:r>
              <a:rPr lang="en-US" altLang="en-US" sz="1600" dirty="0" smtClean="0"/>
              <a:t>CC&amp;R language with respect to antennas (as that language would apply to Amateur Radio antennas) fall into four basic categories:</a:t>
            </a:r>
          </a:p>
          <a:p>
            <a:pPr eaLnBrk="1" hangingPunct="1"/>
            <a:r>
              <a:rPr lang="en-US" altLang="en-US" sz="1600" dirty="0" smtClean="0"/>
              <a:t>(A) Those which prohibit all outdoor antennas without exception.  </a:t>
            </a:r>
          </a:p>
          <a:p>
            <a:pPr eaLnBrk="1" hangingPunct="1"/>
            <a:r>
              <a:rPr lang="en-US" altLang="en-US" sz="1600" dirty="0" smtClean="0"/>
              <a:t>(B) Those which permit some types of antennas, usually very small OTARD antennas but prohibit all other types of antennas such as Amateur Radio antennas. </a:t>
            </a:r>
          </a:p>
          <a:p>
            <a:pPr eaLnBrk="1" hangingPunct="1"/>
            <a:r>
              <a:rPr lang="en-US" altLang="en-US" sz="1600" dirty="0" smtClean="0"/>
              <a:t>(C) Those which permit antennas that are of a certain configuration, size or height, usually based on visibility from the street or from adjacent parcels of land but without regard to antenna performance. </a:t>
            </a:r>
          </a:p>
          <a:p>
            <a:pPr eaLnBrk="1" hangingPunct="1"/>
            <a:r>
              <a:rPr lang="en-US" altLang="en-US" sz="1600" dirty="0" smtClean="0"/>
              <a:t>(D) Those which permit only those buildings and structures that are approved by either an Architectural Control Board or by the homeowners’ association itself. (Typically, these types of CC&amp;R antenna restrictions do not contain any standards which might guide the Architectural Control Board or whatever the competent evaluating entity might be, or which would allow the resident to know in advance whether or not his or her antenna installation will or will not likely be approved).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2400" dirty="0" smtClean="0"/>
              <a:t>The Amateur Radio Parity Act of 2014:</a:t>
            </a:r>
            <a:br>
              <a:rPr lang="en-US" sz="2400" dirty="0" smtClean="0"/>
            </a:br>
            <a:r>
              <a:rPr lang="en-US" sz="2400" dirty="0" smtClean="0"/>
              <a:t>The Findings</a:t>
            </a:r>
          </a:p>
        </p:txBody>
      </p:sp>
      <p:sp>
        <p:nvSpPr>
          <p:cNvPr id="23555" name="Rectangle 3"/>
          <p:cNvSpPr>
            <a:spLocks noGrp="1" noChangeArrowheads="1"/>
          </p:cNvSpPr>
          <p:nvPr>
            <p:ph type="body" idx="1"/>
          </p:nvPr>
        </p:nvSpPr>
        <p:spPr/>
        <p:txBody>
          <a:bodyPr/>
          <a:lstStyle/>
          <a:p>
            <a:pPr eaLnBrk="1" hangingPunct="1"/>
            <a:r>
              <a:rPr lang="en-US" altLang="en-US" sz="1400" dirty="0" smtClean="0"/>
              <a:t> More than 700,000 radio amateurs in the United States are licensed by the Federal Communications Commission in the amateur radio service.</a:t>
            </a:r>
          </a:p>
          <a:p>
            <a:pPr eaLnBrk="1" hangingPunct="1"/>
            <a:r>
              <a:rPr lang="en-US" altLang="en-US" sz="1400" dirty="0" smtClean="0"/>
              <a:t>Amateur radio, at no cost to taxpayers, provides a fertile ground for technical self-training in modern telecommunications, electronics technology, and emergency communications techniques and protocols.</a:t>
            </a:r>
          </a:p>
          <a:p>
            <a:pPr eaLnBrk="1" hangingPunct="1"/>
            <a:r>
              <a:rPr lang="en-US" altLang="en-US" sz="1400" dirty="0" smtClean="0"/>
              <a:t>There is a strong Federal interest in the effective performance of amateur radio stations established at the residences of licensees. Such stations have been shown to be frequently and increasingly precluded by unreasonable private land use restrictions, including restrictive covenants.</a:t>
            </a:r>
          </a:p>
          <a:p>
            <a:pPr eaLnBrk="1" hangingPunct="1"/>
            <a:r>
              <a:rPr lang="en-US" altLang="en-US" sz="1400" dirty="0" smtClean="0"/>
              <a:t>Federal Communications Commission regulations have for 28 years prohibited the application to amateur radio stations of State and local regulations that preclude or fail to reasonably accommodate amateur service communications, or that do not constitute the minimum practicable regulation to accomplish a legitimate State or local purpose. Commission policy has been and is to permit erection of a station antenna structure at heights and dimensions sufficient to accommodate amateur service communications.</a:t>
            </a:r>
          </a:p>
          <a:p>
            <a:pPr eaLnBrk="1" hangingPunct="1"/>
            <a:r>
              <a:rPr lang="en-US" altLang="en-US" sz="1400" dirty="0" smtClean="0"/>
              <a:t>The Federal Communications Commission has sought guidance and direction from Congress with respect to the application of the Commission's limited preemption policy regarding amateur radio communications to private land use restrictions, including restrictive covenants.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OPERATIVE TERMS</a:t>
            </a:r>
            <a:endParaRPr lang="en-US" sz="2400" dirty="0"/>
          </a:p>
        </p:txBody>
      </p:sp>
      <p:sp>
        <p:nvSpPr>
          <p:cNvPr id="3" name="Content Placeholder 2"/>
          <p:cNvSpPr>
            <a:spLocks noGrp="1"/>
          </p:cNvSpPr>
          <p:nvPr>
            <p:ph idx="1"/>
          </p:nvPr>
        </p:nvSpPr>
        <p:spPr/>
        <p:txBody>
          <a:bodyPr/>
          <a:lstStyle/>
          <a:p>
            <a:r>
              <a:rPr lang="en-US" sz="2000" dirty="0" smtClean="0"/>
              <a:t>Not later than 120 days after the date of the enactment of this Act, the Federal Communications Commission shall amend section 97.15(b) of title 47, Code of Federal Regulations, so that such section prohibits application to amateur service communications of any private land use restriction, including a restrictive covenant, that--</a:t>
            </a:r>
          </a:p>
          <a:p>
            <a:r>
              <a:rPr lang="en-US" sz="2000" dirty="0" smtClean="0"/>
              <a:t>(1) precludes such communications;</a:t>
            </a:r>
          </a:p>
          <a:p>
            <a:r>
              <a:rPr lang="en-US" sz="2000" dirty="0" smtClean="0"/>
              <a:t>(2) fails to reasonably accommodate such communications; or</a:t>
            </a:r>
          </a:p>
          <a:p>
            <a:r>
              <a:rPr lang="en-US" sz="2000" dirty="0" smtClean="0"/>
              <a:t>(3) does not constitute the minimum practicable restriction on such communications to accomplish the legitimate purpose of the private entity seeking to enforce such restriction.</a:t>
            </a:r>
            <a:endParaRPr lang="en-US" sz="2000" dirty="0"/>
          </a:p>
        </p:txBody>
      </p:sp>
    </p:spTree>
    <p:extLst>
      <p:ext uri="{BB962C8B-B14F-4D97-AF65-F5344CB8AC3E}">
        <p14:creationId xmlns:p14="http://schemas.microsoft.com/office/powerpoint/2010/main" xmlns="" val="2864941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pPr eaLnBrk="1" hangingPunct="1">
              <a:defRPr/>
            </a:pPr>
            <a:r>
              <a:rPr lang="en-US" smtClean="0"/>
              <a:t>QUESTIONS AND ANSWERS</a:t>
            </a:r>
          </a:p>
        </p:txBody>
      </p:sp>
      <p:sp>
        <p:nvSpPr>
          <p:cNvPr id="24579" name="Rectangle 3"/>
          <p:cNvSpPr>
            <a:spLocks noGrp="1" noChangeArrowheads="1"/>
          </p:cNvSpPr>
          <p:nvPr>
            <p:ph type="subTitle" idx="1"/>
          </p:nvPr>
        </p:nvSpPr>
        <p:spPr>
          <a:xfrm>
            <a:off x="838200" y="3505200"/>
            <a:ext cx="6400800" cy="1752600"/>
          </a:xfrm>
        </p:spPr>
        <p:txBody>
          <a:bodyPr/>
          <a:lstStyle/>
          <a:p>
            <a:pPr eaLnBrk="1" hangingPunct="1"/>
            <a:r>
              <a:rPr lang="en-US" altLang="en-US" sz="2400" smtClean="0"/>
              <a:t>THANKS, 73</a:t>
            </a:r>
            <a:endParaRPr lang="en-US" altLang="en-US" sz="1800" smtClean="0"/>
          </a:p>
          <a:p>
            <a:pPr eaLnBrk="1" hangingPunct="1"/>
            <a:endParaRPr lang="en-US" altLang="en-US" sz="1800" smtClean="0"/>
          </a:p>
          <a:p>
            <a:pPr eaLnBrk="1" hangingPunct="1"/>
            <a:r>
              <a:rPr lang="en-US" altLang="en-US" sz="2400" smtClean="0"/>
              <a:t>Chris W3KD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dirty="0" smtClean="0"/>
              <a:t>Antennas and Amateur Radio</a:t>
            </a:r>
          </a:p>
        </p:txBody>
      </p:sp>
      <p:sp>
        <p:nvSpPr>
          <p:cNvPr id="4099" name="Rectangle 3"/>
          <p:cNvSpPr>
            <a:spLocks noGrp="1" noChangeArrowheads="1"/>
          </p:cNvSpPr>
          <p:nvPr>
            <p:ph type="body" idx="1"/>
          </p:nvPr>
        </p:nvSpPr>
        <p:spPr/>
        <p:txBody>
          <a:bodyPr/>
          <a:lstStyle/>
          <a:p>
            <a:pPr eaLnBrk="1" hangingPunct="1"/>
            <a:r>
              <a:rPr lang="en-US" altLang="en-US" smtClean="0"/>
              <a:t>Hierarchy of Regulatory Challenges:</a:t>
            </a:r>
          </a:p>
          <a:p>
            <a:pPr lvl="1" eaLnBrk="1" hangingPunct="1"/>
            <a:r>
              <a:rPr lang="en-US" altLang="en-US" smtClean="0"/>
              <a:t>Spectrum Allocations (the Big Enchilada)</a:t>
            </a:r>
          </a:p>
          <a:p>
            <a:pPr lvl="1" eaLnBrk="1" hangingPunct="1"/>
            <a:r>
              <a:rPr lang="en-US" altLang="en-US" smtClean="0"/>
              <a:t>Private Land Use Regulations</a:t>
            </a:r>
          </a:p>
          <a:p>
            <a:pPr lvl="1" eaLnBrk="1" hangingPunct="1"/>
            <a:r>
              <a:rPr lang="en-US" altLang="en-US" smtClean="0"/>
              <a:t>Municipal Antenna Regulations</a:t>
            </a:r>
          </a:p>
          <a:p>
            <a:pPr lvl="1" eaLnBrk="1" hangingPunct="1"/>
            <a:r>
              <a:rPr lang="en-US" altLang="en-US" smtClean="0"/>
              <a:t>FCC Service Rules and Licensing Requirements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z="2800" dirty="0" smtClean="0"/>
              <a:t>A Matter of Agreement? </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z="1800" dirty="0" smtClean="0"/>
              <a:t>Theory is that the Buyer of  land takes the property with notice of the restrictions imposed by the Seller or the Seller’s predecessor.</a:t>
            </a:r>
          </a:p>
          <a:p>
            <a:pPr eaLnBrk="1" hangingPunct="1">
              <a:lnSpc>
                <a:spcPct val="90000"/>
              </a:lnSpc>
            </a:pPr>
            <a:r>
              <a:rPr lang="en-US" altLang="en-US" sz="1800" dirty="0" smtClean="0"/>
              <a:t>Covenants “run with the land”, referenced in deeds at the time of the land transfer and are recorded among the land records, now when land is subdivided. So there is constructive notice of them for anyone buying land. </a:t>
            </a:r>
          </a:p>
          <a:p>
            <a:pPr eaLnBrk="1" hangingPunct="1">
              <a:lnSpc>
                <a:spcPct val="90000"/>
              </a:lnSpc>
            </a:pPr>
            <a:r>
              <a:rPr lang="en-US" altLang="en-US" sz="1800" dirty="0" smtClean="0"/>
              <a:t>In California and in some other states, buyers are required to be given a copy of the restrictions at the time of purchasing the land so that they have actual knowledge</a:t>
            </a:r>
            <a:r>
              <a:rPr lang="en-US" altLang="en-US" sz="1800" dirty="0"/>
              <a:t>.</a:t>
            </a:r>
            <a:endParaRPr lang="en-US" altLang="en-US" sz="1800" dirty="0" smtClean="0"/>
          </a:p>
          <a:p>
            <a:pPr eaLnBrk="1" hangingPunct="1">
              <a:lnSpc>
                <a:spcPct val="90000"/>
              </a:lnSpc>
            </a:pPr>
            <a:r>
              <a:rPr lang="en-US" altLang="en-US" sz="1800" dirty="0" smtClean="0"/>
              <a:t>Because the benefit of CC&amp;Rs flow to all homeowners in the subdivision, any homeowner can enforce the covenants, or the HOA can, or the developer can before he sells all of the houses in the development and moves on.</a:t>
            </a:r>
          </a:p>
          <a:p>
            <a:pPr eaLnBrk="1" hangingPunct="1">
              <a:lnSpc>
                <a:spcPct val="90000"/>
              </a:lnSpc>
            </a:pPr>
            <a:r>
              <a:rPr lang="en-US" altLang="en-US" sz="1800" dirty="0" smtClean="0"/>
              <a:t>Attorney’s fees and costs assessed if you challenge the CC&amp;Rs and lose.</a:t>
            </a:r>
          </a:p>
          <a:p>
            <a:pPr eaLnBrk="1" hangingPunct="1">
              <a:lnSpc>
                <a:spcPct val="90000"/>
              </a:lnSpc>
            </a:pPr>
            <a:r>
              <a:rPr lang="en-US" altLang="en-US" sz="1800" dirty="0" smtClean="0"/>
              <a:t>Lien on property for costs of HOA if a challenge to the HOA is unsuccessful.</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p:txBody>
          <a:bodyPr/>
          <a:lstStyle/>
          <a:p>
            <a:pPr marL="0" lvl="0" eaLnBrk="1" hangingPunct="1">
              <a:spcBef>
                <a:spcPts val="0"/>
              </a:spcBef>
              <a:spcAft>
                <a:spcPts val="0"/>
              </a:spcAft>
              <a:buClr>
                <a:srgbClr val="3366FF"/>
              </a:buClr>
              <a:defRPr/>
            </a:pPr>
            <a:r>
              <a:rPr lang="en-US" sz="1800" i="1" spc="-15" dirty="0">
                <a:solidFill>
                  <a:srgbClr val="FFFFFF"/>
                </a:solidFill>
                <a:ea typeface="Times New Roman"/>
              </a:rPr>
              <a:t>The premise of the Commission in creating a dichotomy between governmental land use regulation of Amateur Radio communications and private land use regulation of those same antennas was then and is now a logical and factual  fallacy.</a:t>
            </a:r>
          </a:p>
          <a:p>
            <a:pPr marL="0" lvl="0" eaLnBrk="1" hangingPunct="1">
              <a:spcBef>
                <a:spcPts val="0"/>
              </a:spcBef>
              <a:spcAft>
                <a:spcPts val="0"/>
              </a:spcAft>
              <a:buClr>
                <a:srgbClr val="3366FF"/>
              </a:buClr>
              <a:defRPr/>
            </a:pPr>
            <a:r>
              <a:rPr lang="en-US" sz="1800" spc="-15" dirty="0">
                <a:solidFill>
                  <a:srgbClr val="FFFFFF"/>
                </a:solidFill>
                <a:ea typeface="Times New Roman"/>
              </a:rPr>
              <a:t>The Commission assumed that CC&amp;Rs were private contractual agreements between buyers and sellers of land that were and are in some way negotiable. </a:t>
            </a:r>
          </a:p>
          <a:p>
            <a:pPr marL="0" lvl="0" eaLnBrk="1" hangingPunct="1">
              <a:spcBef>
                <a:spcPts val="0"/>
              </a:spcBef>
              <a:spcAft>
                <a:spcPts val="0"/>
              </a:spcAft>
              <a:buClr>
                <a:srgbClr val="3366FF"/>
              </a:buClr>
              <a:defRPr/>
            </a:pPr>
            <a:r>
              <a:rPr lang="en-US" sz="1800" spc="-15" dirty="0">
                <a:solidFill>
                  <a:srgbClr val="FFFFFF"/>
                </a:solidFill>
                <a:ea typeface="Times New Roman"/>
              </a:rPr>
              <a:t>The contractual characteristic of private land use regulation has not existed in the United States for a great many years. </a:t>
            </a:r>
          </a:p>
          <a:p>
            <a:pPr marL="0" lvl="0" eaLnBrk="1" hangingPunct="1">
              <a:spcBef>
                <a:spcPts val="0"/>
              </a:spcBef>
              <a:spcAft>
                <a:spcPts val="0"/>
              </a:spcAft>
              <a:buClr>
                <a:srgbClr val="3366FF"/>
              </a:buClr>
              <a:defRPr/>
            </a:pPr>
            <a:r>
              <a:rPr lang="en-US" sz="1800" spc="-15" dirty="0">
                <a:solidFill>
                  <a:srgbClr val="FFFFFF"/>
                </a:solidFill>
                <a:ea typeface="Times New Roman"/>
              </a:rPr>
              <a:t>The terms of CC&amp;Rs are </a:t>
            </a:r>
            <a:r>
              <a:rPr lang="en-US" sz="1800" u="sng" spc="-15" dirty="0">
                <a:solidFill>
                  <a:srgbClr val="FFFFFF"/>
                </a:solidFill>
                <a:ea typeface="Times New Roman"/>
              </a:rPr>
              <a:t>not</a:t>
            </a:r>
            <a:r>
              <a:rPr lang="en-US" sz="1800" spc="-15" dirty="0">
                <a:solidFill>
                  <a:srgbClr val="FFFFFF"/>
                </a:solidFill>
                <a:ea typeface="Times New Roman"/>
              </a:rPr>
              <a:t> negotiable between sellers and buyers of land. Declarations of CC&amp;Rs are in place on a comprehensive basis long before a buyer of land comes to the table. They are simply burdens on the bundle of rights of land ownership and they may not even express actual antenna restrictions.</a:t>
            </a:r>
          </a:p>
          <a:p>
            <a:pPr marL="0" lvl="0" eaLnBrk="1" hangingPunct="1">
              <a:spcBef>
                <a:spcPts val="0"/>
              </a:spcBef>
              <a:spcAft>
                <a:spcPts val="0"/>
              </a:spcAft>
              <a:buClr>
                <a:srgbClr val="3366FF"/>
              </a:buClr>
              <a:defRPr/>
            </a:pPr>
            <a:r>
              <a:rPr lang="en-US" sz="1800" dirty="0">
                <a:solidFill>
                  <a:srgbClr val="FFFFFF"/>
                </a:solidFill>
                <a:ea typeface="Times New Roman"/>
              </a:rPr>
              <a:t>Even if private land use regulations </a:t>
            </a:r>
            <a:r>
              <a:rPr lang="en-US" sz="1800" i="1" dirty="0">
                <a:solidFill>
                  <a:srgbClr val="FFFFFF"/>
                </a:solidFill>
                <a:ea typeface="Times New Roman"/>
              </a:rPr>
              <a:t>were</a:t>
            </a:r>
            <a:r>
              <a:rPr lang="en-US" sz="1800" dirty="0">
                <a:solidFill>
                  <a:srgbClr val="FFFFFF"/>
                </a:solidFill>
                <a:ea typeface="Times New Roman"/>
              </a:rPr>
              <a:t> a matter of arms-length negotiation between buyers and sellers of land, the FCC never explained in </a:t>
            </a:r>
            <a:r>
              <a:rPr lang="en-US" sz="1800" i="1" dirty="0">
                <a:solidFill>
                  <a:srgbClr val="FFFFFF"/>
                </a:solidFill>
                <a:ea typeface="Times New Roman"/>
              </a:rPr>
              <a:t>Amateur Radio Preemption</a:t>
            </a:r>
            <a:r>
              <a:rPr lang="en-US" sz="1800" dirty="0">
                <a:solidFill>
                  <a:srgbClr val="FFFFFF"/>
                </a:solidFill>
                <a:ea typeface="Times New Roman"/>
              </a:rPr>
              <a:t> why that fact would negate the “strong Federal interest” </a:t>
            </a:r>
            <a:r>
              <a:rPr lang="en-US" sz="1800" spc="-15" dirty="0">
                <a:solidFill>
                  <a:srgbClr val="FFFFFF"/>
                </a:solidFill>
                <a:ea typeface="Times New Roman"/>
              </a:rPr>
              <a:t>in promoting amateur communications</a:t>
            </a:r>
            <a:r>
              <a:rPr lang="en-US" sz="1800" dirty="0">
                <a:solidFill>
                  <a:srgbClr val="FFFFFF"/>
                </a:solidFill>
                <a:ea typeface="Times New Roman"/>
              </a:rPr>
              <a:t>.  </a:t>
            </a:r>
          </a:p>
          <a:p>
            <a:endParaRPr lang="en-US" dirty="0"/>
          </a:p>
        </p:txBody>
      </p:sp>
    </p:spTree>
    <p:extLst>
      <p:ext uri="{BB962C8B-B14F-4D97-AF65-F5344CB8AC3E}">
        <p14:creationId xmlns:p14="http://schemas.microsoft.com/office/powerpoint/2010/main" xmlns="" val="234230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sz="2800" dirty="0" smtClean="0"/>
              <a:t>PRB-1; CC&amp;Rs “are not generally a matter of concern to the Commission”</a:t>
            </a:r>
          </a:p>
        </p:txBody>
      </p:sp>
      <p:sp>
        <p:nvSpPr>
          <p:cNvPr id="9219" name="Rectangle 3"/>
          <p:cNvSpPr>
            <a:spLocks noGrp="1" noChangeArrowheads="1"/>
          </p:cNvSpPr>
          <p:nvPr>
            <p:ph type="body" idx="1"/>
          </p:nvPr>
        </p:nvSpPr>
        <p:spPr/>
        <p:txBody>
          <a:bodyPr/>
          <a:lstStyle/>
          <a:p>
            <a:pPr eaLnBrk="1" hangingPunct="1"/>
            <a:r>
              <a:rPr lang="en-US" altLang="en-US" sz="1800" dirty="0" smtClean="0"/>
              <a:t>97.15(b): Except as otherwise provided herein, a station antenna structure may be erected at heights and dimensions sufficient to accommodate amateur service communications. [State and local regulation of a station antenna structure must not preclude amateur service communications. Rather, it must reasonably accommodate such communications and must constitute the minimum practicable regulation to accomplish the state or local authority's legitimate purpose. See, PRB-1, 101 FCC 2d 952 (1985) for details.]</a:t>
            </a:r>
          </a:p>
          <a:p>
            <a:pPr eaLnBrk="1" hangingPunct="1"/>
            <a:r>
              <a:rPr lang="en-US" altLang="en-US" sz="1800" dirty="0" smtClean="0">
                <a:cs typeface="Times New Roman" pitchFamily="18" charset="0"/>
              </a:rPr>
              <a:t>Footnote 6 of ¶ 25 of </a:t>
            </a:r>
            <a:r>
              <a:rPr lang="en-US" altLang="en-US" sz="1800" i="1" dirty="0" smtClean="0">
                <a:cs typeface="Times New Roman" pitchFamily="18" charset="0"/>
              </a:rPr>
              <a:t>PRB-1</a:t>
            </a:r>
            <a:r>
              <a:rPr lang="en-US" altLang="en-US" sz="1800" dirty="0" smtClean="0">
                <a:cs typeface="Times New Roman" pitchFamily="18" charset="0"/>
              </a:rPr>
              <a:t>:  “We reiterate that our ruling herein does not reach restrictive covenants in private contractual agreements. Such agreements are voluntarily entered into by the buyer or tenant when the agreement is executed and do not usually concern this Commission.”</a:t>
            </a:r>
          </a:p>
          <a:p>
            <a:pPr eaLnBrk="1" hangingPunct="1"/>
            <a:endParaRPr lang="en-US" altLang="en-US" sz="1800" dirty="0" smtClean="0">
              <a:cs typeface="Times New Roman" pitchFamily="18" charset="0"/>
            </a:endParaRPr>
          </a:p>
          <a:p>
            <a:pPr eaLnBrk="1" hangingPunct="1"/>
            <a:endParaRPr lang="en-US" alt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No Negotiation</a:t>
            </a:r>
            <a:endParaRPr lang="en-US" dirty="0"/>
          </a:p>
        </p:txBody>
      </p:sp>
      <p:sp>
        <p:nvSpPr>
          <p:cNvPr id="3" name="Content Placeholder 2"/>
          <p:cNvSpPr>
            <a:spLocks noGrp="1"/>
          </p:cNvSpPr>
          <p:nvPr>
            <p:ph idx="1"/>
          </p:nvPr>
        </p:nvSpPr>
        <p:spPr/>
        <p:txBody>
          <a:bodyPr/>
          <a:lstStyle/>
          <a:p>
            <a:pPr lvl="0" eaLnBrk="1" hangingPunct="1">
              <a:buClr>
                <a:srgbClr val="3366FF"/>
              </a:buClr>
            </a:pPr>
            <a:r>
              <a:rPr lang="en-US" altLang="en-US" sz="1600" dirty="0">
                <a:solidFill>
                  <a:srgbClr val="FFFFFF"/>
                </a:solidFill>
              </a:rPr>
              <a:t>Large developments which were completed in phases utilized separate sets of comprehensive deed restrictions which were consistent in form and general approach but they were each recorded prior to any deeds to individual lot owners in each phase of the development, typically with the subdivision plat by the developer. Therefore, </a:t>
            </a:r>
            <a:r>
              <a:rPr lang="en-US" altLang="en-US" sz="1600" i="1" dirty="0">
                <a:solidFill>
                  <a:srgbClr val="FFFFFF"/>
                </a:solidFill>
              </a:rPr>
              <a:t>there were never arms-length contractual negotiations between buyers and sellers of land with respect to the restrictions</a:t>
            </a:r>
            <a:r>
              <a:rPr lang="en-US" altLang="en-US" sz="1600" dirty="0">
                <a:solidFill>
                  <a:srgbClr val="FFFFFF"/>
                </a:solidFill>
              </a:rPr>
              <a:t>.</a:t>
            </a:r>
          </a:p>
          <a:p>
            <a:pPr lvl="0" eaLnBrk="1" hangingPunct="1">
              <a:buClr>
                <a:srgbClr val="3366FF"/>
              </a:buClr>
            </a:pPr>
            <a:r>
              <a:rPr lang="en-US" altLang="en-US" sz="1600" dirty="0">
                <a:solidFill>
                  <a:srgbClr val="FFFFFF"/>
                </a:solidFill>
              </a:rPr>
              <a:t>Today, developers typically adopt master restrictions applicable to an entire development and record these with the subdivision plat before the subdivision is built. Some lenders for real estate developments, perhaps most, require the declaration of CC&amp;Rs as a condition of funding the development project. The only decision by a buyer of an individual parcel or unit is whether or not to purchase a residence in a subdivision regulated by CC&amp;Rs in light of their burdening the development. </a:t>
            </a:r>
            <a:r>
              <a:rPr lang="en-US" altLang="en-US" sz="1600" i="1" dirty="0">
                <a:solidFill>
                  <a:srgbClr val="FFFFFF"/>
                </a:solidFill>
              </a:rPr>
              <a:t>That decision is often dictated by factors other than whether or not the buyer desires to erect and maintain an Amateur Radio antenna</a:t>
            </a:r>
            <a:r>
              <a:rPr lang="en-US" altLang="en-US" sz="1600" dirty="0">
                <a:solidFill>
                  <a:srgbClr val="FFFFFF"/>
                </a:solidFill>
              </a:rPr>
              <a:t>.</a:t>
            </a:r>
          </a:p>
          <a:p>
            <a:endParaRPr lang="en-US" dirty="0"/>
          </a:p>
        </p:txBody>
      </p:sp>
    </p:spTree>
    <p:extLst>
      <p:ext uri="{BB962C8B-B14F-4D97-AF65-F5344CB8AC3E}">
        <p14:creationId xmlns:p14="http://schemas.microsoft.com/office/powerpoint/2010/main" xmlns="" val="200642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sz="3200" dirty="0" smtClean="0"/>
              <a:t>OTARD</a:t>
            </a:r>
          </a:p>
        </p:txBody>
      </p:sp>
      <p:sp>
        <p:nvSpPr>
          <p:cNvPr id="11267" name="Rectangle 3"/>
          <p:cNvSpPr>
            <a:spLocks noGrp="1" noChangeArrowheads="1"/>
          </p:cNvSpPr>
          <p:nvPr>
            <p:ph type="body" idx="1"/>
          </p:nvPr>
        </p:nvSpPr>
        <p:spPr/>
        <p:txBody>
          <a:bodyPr/>
          <a:lstStyle/>
          <a:p>
            <a:pPr algn="just" eaLnBrk="1" hangingPunct="1"/>
            <a:r>
              <a:rPr lang="en-US" altLang="en-US" sz="1800" smtClean="0">
                <a:cs typeface="Times New Roman" pitchFamily="18" charset="0"/>
              </a:rPr>
              <a:t>The Telecommunications Act of 1996, at Section 207, directed the FCC to remove restrictions on OTARD devices: Within 180 days after the date of enactment, the Commission shall, pursuant to Section 303 of the Communications Act of 1934, promulgate regulations to prohibit restrictions that impair a viewer's ability to receive video programming services through devices designed for over-the-air reception of television broadcast signals, multichannel multipoint distribution service, or direct broadcast satellite services. </a:t>
            </a:r>
          </a:p>
          <a:p>
            <a:pPr algn="just" eaLnBrk="1" hangingPunct="1"/>
            <a:r>
              <a:rPr lang="en-US" altLang="en-US" sz="1800" smtClean="0"/>
              <a:t>Congress specifically instructed the Commission to extend this prohibition to nongovernmental restrictions such as “restrictive covenants and encumbrances.” </a:t>
            </a:r>
            <a:endParaRPr lang="en-US" altLang="en-US" sz="1800" smtClean="0">
              <a:latin typeface="Tms Rmn" charset="0"/>
              <a:cs typeface="Times New Roman" pitchFamily="18" charset="0"/>
            </a:endParaRPr>
          </a:p>
          <a:p>
            <a:pPr eaLnBrk="1" hangingPunct="1"/>
            <a:r>
              <a:rPr lang="en-US" altLang="en-US" sz="1800" smtClean="0">
                <a:cs typeface="Times New Roman" pitchFamily="18" charset="0"/>
              </a:rPr>
              <a:t>FCC issued on August 6, 1996 a </a:t>
            </a:r>
            <a:r>
              <a:rPr lang="en-US" altLang="en-US" sz="1800" i="1" smtClean="0">
                <a:cs typeface="Times New Roman" pitchFamily="18" charset="0"/>
              </a:rPr>
              <a:t>Report and Order, Memorandum Opinion and Order, and Further Notice of Proposed Rule Making</a:t>
            </a:r>
            <a:r>
              <a:rPr lang="en-US" altLang="en-US" sz="1800" smtClean="0">
                <a:cs typeface="Times New Roman" pitchFamily="18" charset="0"/>
              </a:rPr>
              <a:t> ("OTARD 1") adopting rules now codified as 47 C.F.R. §1.4000. </a:t>
            </a:r>
          </a:p>
          <a:p>
            <a:pPr eaLnBrk="1" hangingPunct="1"/>
            <a:endParaRPr lang="en-US" altLang="en-US" sz="1600" smtClean="0">
              <a:latin typeface="CG Times 12pt"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smtClean="0"/>
              <a:t/>
            </a:r>
            <a:br>
              <a:rPr lang="en-US" sz="2800" dirty="0" smtClean="0"/>
            </a:br>
            <a:r>
              <a:rPr lang="en-US" sz="2800" dirty="0" smtClean="0"/>
              <a:t>FCC Found That It Has Jurisdiction to Preempt Covenants in the OTARD Proceeding</a:t>
            </a:r>
          </a:p>
        </p:txBody>
      </p:sp>
      <p:sp>
        <p:nvSpPr>
          <p:cNvPr id="14339" name="Content Placeholder 2"/>
          <p:cNvSpPr>
            <a:spLocks noGrp="1"/>
          </p:cNvSpPr>
          <p:nvPr>
            <p:ph idx="1"/>
          </p:nvPr>
        </p:nvSpPr>
        <p:spPr/>
        <p:txBody>
          <a:bodyPr/>
          <a:lstStyle/>
          <a:p>
            <a:pPr eaLnBrk="1" hangingPunct="1">
              <a:defRPr/>
            </a:pPr>
            <a:r>
              <a:rPr lang="en-US" sz="1800" dirty="0" smtClean="0"/>
              <a:t>“In </a:t>
            </a:r>
            <a:r>
              <a:rPr lang="en-US" sz="1800" i="1" dirty="0" smtClean="0"/>
              <a:t>FCC v. Florida Power Corp.</a:t>
            </a:r>
            <a:r>
              <a:rPr lang="en-US" sz="1800" dirty="0" smtClean="0"/>
              <a:t> [480 U.S. 245 (1987)] the Court permitted the Commission to invalidate certain terms of private contracts relating to property rights….Courts have also found that homeowner covenants do not enjoy special immunity from federal power (citations omitted). Thus, we conclude that the authority bestowed upon the Commission to adopt a rule that prohibits restrictive covenants or other similar nongovernmental restrictions is not constitutionally infirm.” </a:t>
            </a:r>
          </a:p>
          <a:p>
            <a:pPr marL="0" indent="0" eaLnBrk="1" hangingPunct="1">
              <a:buFont typeface="Wingdings" pitchFamily="2" charset="2"/>
              <a:buNone/>
              <a:defRPr/>
            </a:pPr>
            <a:r>
              <a:rPr lang="en-US" sz="1800" dirty="0" smtClean="0"/>
              <a:t> </a:t>
            </a:r>
          </a:p>
          <a:p>
            <a:pPr eaLnBrk="1" hangingPunct="1">
              <a:defRPr/>
            </a:pPr>
            <a:r>
              <a:rPr lang="en-US" sz="1800" dirty="0" smtClean="0"/>
              <a:t>“…In proposing a strict preemption of such private restrictions without a specific rebuttal or waiver provision (footnote omitted), we noted that nongovernmental restrictions appear to be related primarily to aesthetic concerns. We tentatively concluded that it was therefore appropriate to accord them less deference than local governmental regulations that can be based on health and safety considerations…”</a:t>
            </a:r>
          </a:p>
          <a:p>
            <a:pPr eaLnBrk="1" hangingPunct="1">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z="2800" dirty="0" smtClean="0"/>
              <a:t>1999- FCC Refuses to Preempt CC&amp;Rs Again</a:t>
            </a:r>
          </a:p>
        </p:txBody>
      </p:sp>
      <p:sp>
        <p:nvSpPr>
          <p:cNvPr id="15363" name="Rectangle 3"/>
          <p:cNvSpPr>
            <a:spLocks noGrp="1" noChangeArrowheads="1"/>
          </p:cNvSpPr>
          <p:nvPr>
            <p:ph type="body" idx="1"/>
          </p:nvPr>
        </p:nvSpPr>
        <p:spPr>
          <a:xfrm>
            <a:off x="685800" y="1676400"/>
            <a:ext cx="7772400" cy="4114800"/>
          </a:xfrm>
        </p:spPr>
        <p:txBody>
          <a:bodyPr/>
          <a:lstStyle/>
          <a:p>
            <a:pPr marL="0" indent="0" eaLnBrk="1" hangingPunct="1">
              <a:buNone/>
            </a:pPr>
            <a:r>
              <a:rPr lang="en-US" altLang="en-US" sz="2400" dirty="0" smtClean="0"/>
              <a:t>FCC in 1999: “Notwithstanding the clear policy statement that was set forth in PRB-1 excluding restrictive covenants in private contractual agreements as being outside the reach of our limited preemption (citation to </a:t>
            </a:r>
            <a:r>
              <a:rPr lang="en-US" altLang="en-US" sz="2400" i="1" dirty="0" smtClean="0"/>
              <a:t>Amateur Radio Preemption</a:t>
            </a:r>
            <a:r>
              <a:rPr lang="en-US" altLang="en-US" sz="2400" dirty="0" smtClean="0"/>
              <a:t> omitted) we nevertheless strongly encourage associations of homeowners and private contracting parties to follow the principle of reasonable accommodation and to apply it to any and all instances of amateur service communications where they may be involved.”</a:t>
            </a:r>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982</TotalTime>
  <Words>1599</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Soaring</vt:lpstr>
      <vt:lpstr>Private Land Use Regulations and H.R. 4969</vt:lpstr>
      <vt:lpstr>Antennas and Amateur Radio</vt:lpstr>
      <vt:lpstr>A Matter of Agreement? </vt:lpstr>
      <vt:lpstr>False!</vt:lpstr>
      <vt:lpstr>PRB-1; CC&amp;Rs “are not generally a matter of concern to the Commission”</vt:lpstr>
      <vt:lpstr>There is No Negotiation</vt:lpstr>
      <vt:lpstr>OTARD</vt:lpstr>
      <vt:lpstr> FCC Found That It Has Jurisdiction to Preempt Covenants in the OTARD Proceeding</vt:lpstr>
      <vt:lpstr>1999- FCC Refuses to Preempt CC&amp;Rs Again</vt:lpstr>
      <vt:lpstr>Some Scary Statistics</vt:lpstr>
      <vt:lpstr>Exponential Increases in Private Land Use Regulations</vt:lpstr>
      <vt:lpstr>Types of CC&amp;R Antenna Restrictions</vt:lpstr>
      <vt:lpstr>The Amateur Radio Parity Act of 2014: The Findings</vt:lpstr>
      <vt:lpstr>THE OPERATIVE TERMS</vt:lpstr>
      <vt:lpstr>QUESTIONS AND ANSWERS</vt:lpstr>
    </vt:vector>
  </TitlesOfParts>
  <Company>American Radio Relay League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of the Bands  902 MHz – 24.25 GHz</dc:title>
  <dc:creator>Christopher D. Imlay</dc:creator>
  <cp:lastModifiedBy>Larry Camp</cp:lastModifiedBy>
  <cp:revision>114</cp:revision>
  <cp:lastPrinted>1601-01-01T00:00:00Z</cp:lastPrinted>
  <dcterms:created xsi:type="dcterms:W3CDTF">2003-07-11T20:44:25Z</dcterms:created>
  <dcterms:modified xsi:type="dcterms:W3CDTF">2014-08-23T00:35:09Z</dcterms:modified>
</cp:coreProperties>
</file>